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3576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66CCFF"/>
    <a:srgbClr val="99FF66"/>
    <a:srgbClr val="CCFF99"/>
    <a:srgbClr val="FFCCFF"/>
    <a:srgbClr val="FF99CC"/>
    <a:srgbClr val="CC00FF"/>
    <a:srgbClr val="FF6699"/>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032" y="-3348"/>
      </p:cViewPr>
      <p:guideLst>
        <p:guide orient="horz" pos="2880"/>
        <p:guide pos="2160"/>
      </p:guideLst>
    </p:cSldViewPr>
  </p:slideViewPr>
  <p:notesTextViewPr>
    <p:cViewPr>
      <p:scale>
        <a:sx n="1" d="1"/>
        <a:sy n="1" d="1"/>
      </p:scale>
      <p:origin x="0" y="-6"/>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1194714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1647098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127991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1536425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355130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2977516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1398044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2727039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3180335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3156763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69AA7EF-956F-486E-99CF-21DD3CE891DA}" type="datetimeFigureOut">
              <a:rPr kumimoji="1" lang="ja-JP" altLang="en-US" smtClean="0"/>
              <a:pPr/>
              <a:t>2023/6/8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300033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D69AA7EF-956F-486E-99CF-21DD3CE891DA}" type="datetimeFigureOut">
              <a:rPr kumimoji="1" lang="ja-JP" altLang="en-US" smtClean="0"/>
              <a:pPr/>
              <a:t>2023/6/8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0CD42F3-1B81-4123-96F7-C315C9C7076E}" type="slidenum">
              <a:rPr kumimoji="1" lang="ja-JP" altLang="en-US" smtClean="0"/>
              <a:pPr/>
              <a:t>‹#›</a:t>
            </a:fld>
            <a:endParaRPr kumimoji="1" lang="ja-JP" altLang="en-US"/>
          </a:p>
        </p:txBody>
      </p:sp>
    </p:spTree>
    <p:extLst>
      <p:ext uri="{BB962C8B-B14F-4D97-AF65-F5344CB8AC3E}">
        <p14:creationId xmlns:p14="http://schemas.microsoft.com/office/powerpoint/2010/main" val="1239791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furuyou@od.myswan.ed.jp"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93839"/>
            <a:ext cx="6858000" cy="1368151"/>
          </a:xfrm>
        </p:spPr>
        <p:txBody>
          <a:bodyPr>
            <a:normAutofit/>
          </a:bodyPr>
          <a:lstStyle/>
          <a:p>
            <a:r>
              <a:rPr lang="ja-JP" altLang="en-US" sz="2400" b="1" dirty="0">
                <a:latin typeface="UD デジタル 教科書体 NP-B" panose="02020700000000000000" pitchFamily="18" charset="-128"/>
                <a:ea typeface="UD デジタル 教科書体 NP-B" panose="02020700000000000000" pitchFamily="18" charset="-128"/>
              </a:rPr>
              <a:t>宮城県立古川支援学校公開講座（講演会）</a:t>
            </a:r>
            <a:br>
              <a:rPr lang="en-US" altLang="ja-JP" sz="2000" b="1" dirty="0">
                <a:latin typeface="UD デジタル 教科書体 NP-B" panose="02020700000000000000" pitchFamily="18" charset="-128"/>
                <a:ea typeface="UD デジタル 教科書体 NP-B" panose="02020700000000000000" pitchFamily="18" charset="-128"/>
              </a:rPr>
            </a:br>
            <a:r>
              <a:rPr lang="ja-JP" altLang="en-US" sz="1600" b="1" dirty="0">
                <a:latin typeface="UD デジタル 教科書体 NP-B" panose="02020700000000000000" pitchFamily="18" charset="-128"/>
                <a:ea typeface="UD デジタル 教科書体 NP-B" panose="02020700000000000000" pitchFamily="18" charset="-128"/>
              </a:rPr>
              <a:t>特別支援学校専門性向上研修会</a:t>
            </a:r>
            <a:r>
              <a:rPr lang="ja-JP" altLang="en-US" sz="1600" dirty="0">
                <a:latin typeface="UD デジタル 教科書体 NP-B" panose="02020700000000000000" pitchFamily="18" charset="-128"/>
                <a:ea typeface="UD デジタル 教科書体 NP-B" panose="02020700000000000000" pitchFamily="18" charset="-128"/>
              </a:rPr>
              <a:t>開催のご案内</a:t>
            </a:r>
            <a:endParaRPr kumimoji="1" lang="ja-JP" altLang="en-US" sz="1600" dirty="0">
              <a:latin typeface="UD デジタル 教科書体 NP-B" panose="02020700000000000000" pitchFamily="18" charset="-128"/>
              <a:ea typeface="UD デジタル 教科書体 NP-B" panose="02020700000000000000" pitchFamily="18" charset="-128"/>
            </a:endParaRPr>
          </a:p>
        </p:txBody>
      </p:sp>
      <p:sp>
        <p:nvSpPr>
          <p:cNvPr id="6" name="テキスト ボックス 5"/>
          <p:cNvSpPr txBox="1"/>
          <p:nvPr/>
        </p:nvSpPr>
        <p:spPr>
          <a:xfrm>
            <a:off x="554934" y="2928706"/>
            <a:ext cx="5835512" cy="1678921"/>
          </a:xfrm>
          <a:prstGeom prst="rect">
            <a:avLst/>
          </a:prstGeom>
          <a:noFill/>
        </p:spPr>
        <p:txBody>
          <a:bodyPr wrap="square" rtlCol="0">
            <a:spAutoFit/>
          </a:bodyPr>
          <a:lstStyle/>
          <a:p>
            <a:pPr>
              <a:lnSpc>
                <a:spcPct val="150000"/>
              </a:lnSpc>
            </a:pPr>
            <a:r>
              <a:rPr kumimoji="1" lang="ja-JP" altLang="en-US" sz="1400" b="1" dirty="0">
                <a:latin typeface="UD デジタル 教科書体 NK-R" panose="02020400000000000000" pitchFamily="18" charset="-128"/>
                <a:ea typeface="UD デジタル 教科書体 NK-R" panose="02020400000000000000" pitchFamily="18" charset="-128"/>
              </a:rPr>
              <a:t>開催日時 ： 令和５年　８月　３日（木）</a:t>
            </a:r>
            <a:r>
              <a:rPr lang="ja-JP" altLang="en-US" sz="1400" b="1" dirty="0">
                <a:latin typeface="UD デジタル 教科書体 NK-R" panose="02020400000000000000" pitchFamily="18" charset="-128"/>
                <a:ea typeface="UD デジタル 教科書体 NK-R" panose="02020400000000000000" pitchFamily="18" charset="-128"/>
              </a:rPr>
              <a:t>１３：４０～１５：４０　（受付　１３：１５～）</a:t>
            </a:r>
            <a:endParaRPr lang="en-US" altLang="ja-JP" sz="1400" b="1"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400" b="1" dirty="0">
                <a:latin typeface="UD デジタル 教科書体 NK-R" panose="02020400000000000000" pitchFamily="18" charset="-128"/>
                <a:ea typeface="UD デジタル 教科書体 NK-R" panose="02020400000000000000" pitchFamily="18" charset="-128"/>
              </a:rPr>
              <a:t>開催場所 ： 古川支援学校　集会室（先着７０名様）</a:t>
            </a:r>
            <a:endParaRPr lang="en-US" altLang="ja-JP" sz="1400" b="1" dirty="0">
              <a:latin typeface="UD デジタル 教科書体 NK-R" panose="02020400000000000000" pitchFamily="18" charset="-128"/>
              <a:ea typeface="UD デジタル 教科書体 NK-R" panose="02020400000000000000" pitchFamily="18" charset="-128"/>
            </a:endParaRPr>
          </a:p>
          <a:p>
            <a:pPr>
              <a:lnSpc>
                <a:spcPct val="150000"/>
              </a:lnSpc>
            </a:pPr>
            <a:endParaRPr lang="en-US" altLang="ja-JP" sz="1400" b="1" dirty="0">
              <a:latin typeface="UD デジタル 教科書体 NK-R" panose="02020400000000000000" pitchFamily="18" charset="-128"/>
              <a:ea typeface="UD デジタル 教科書体 NK-R" panose="02020400000000000000" pitchFamily="18" charset="-128"/>
            </a:endParaRPr>
          </a:p>
          <a:p>
            <a:pPr>
              <a:lnSpc>
                <a:spcPct val="150000"/>
              </a:lnSpc>
            </a:pPr>
            <a:endParaRPr lang="en-US" altLang="ja-JP" sz="1400" b="1" dirty="0">
              <a:latin typeface="UD デジタル 教科書体 NK-R" panose="02020400000000000000" pitchFamily="18" charset="-128"/>
              <a:ea typeface="UD デジタル 教科書体 NK-R" panose="02020400000000000000" pitchFamily="18" charset="-128"/>
            </a:endParaRPr>
          </a:p>
          <a:p>
            <a:pPr>
              <a:lnSpc>
                <a:spcPct val="150000"/>
              </a:lnSpc>
            </a:pPr>
            <a:r>
              <a:rPr kumimoji="1" lang="ja-JP" altLang="en-US" sz="1400" b="1" dirty="0">
                <a:latin typeface="UD デジタル 教科書体 NK-R" panose="02020400000000000000" pitchFamily="18" charset="-128"/>
                <a:ea typeface="UD デジタル 教科書体 NK-R" panose="02020400000000000000" pitchFamily="18" charset="-128"/>
              </a:rPr>
              <a:t>開催場所 ： 古川支援学校　集会室（先着７０名様）またはオンデマンド視聴</a:t>
            </a:r>
            <a:r>
              <a:rPr kumimoji="1" lang="ja-JP" altLang="en-US" sz="1200" b="1" dirty="0">
                <a:latin typeface="UD デジタル 教科書体 NK-R" panose="02020400000000000000" pitchFamily="18" charset="-128"/>
                <a:ea typeface="UD デジタル 教科書体 NK-R" panose="02020400000000000000" pitchFamily="18" charset="-128"/>
              </a:rPr>
              <a:t>　</a:t>
            </a:r>
            <a:endParaRPr kumimoji="1" lang="en-US" altLang="ja-JP" sz="1200" b="1" dirty="0">
              <a:latin typeface="UD デジタル 教科書体 NK-R" panose="02020400000000000000" pitchFamily="18" charset="-128"/>
              <a:ea typeface="UD デジタル 教科書体 NK-R" panose="02020400000000000000" pitchFamily="18" charset="-128"/>
            </a:endParaRPr>
          </a:p>
        </p:txBody>
      </p:sp>
      <p:sp>
        <p:nvSpPr>
          <p:cNvPr id="4" name="Text Box 4"/>
          <p:cNvSpPr txBox="1">
            <a:spLocks noChangeArrowheads="1"/>
          </p:cNvSpPr>
          <p:nvPr/>
        </p:nvSpPr>
        <p:spPr bwMode="auto">
          <a:xfrm>
            <a:off x="3492577" y="7605342"/>
            <a:ext cx="3327999" cy="1444819"/>
          </a:xfrm>
          <a:prstGeom prst="rect">
            <a:avLst/>
          </a:prstGeom>
          <a:noFill/>
          <a:ln w="28575">
            <a:solidFill>
              <a:srgbClr val="0070C0"/>
            </a:solidFill>
            <a:prstDash val="sysDot"/>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ts val="1700"/>
              </a:lnSpc>
              <a:spcBef>
                <a:spcPct val="0"/>
              </a:spcBef>
              <a:spcAft>
                <a:spcPct val="0"/>
              </a:spcAft>
              <a:buClrTx/>
              <a:buSzTx/>
              <a:buFontTx/>
              <a:buNone/>
              <a:tabLst/>
            </a:pPr>
            <a:r>
              <a:rPr kumimoji="1" lang="ja-JP" altLang="en-US" sz="1200" b="1" i="0" u="none" strike="noStrike" cap="none" normalizeH="0" baseline="0" dirty="0">
                <a:ln>
                  <a:noFill/>
                </a:ln>
                <a:solidFill>
                  <a:srgbClr val="FF8000"/>
                </a:solidFill>
                <a:effectLst/>
                <a:latin typeface="ＭＳ ゴシック" pitchFamily="49" charset="-128"/>
                <a:ea typeface="ＭＳ ゴシック" pitchFamily="49" charset="-128"/>
                <a:cs typeface="ＭＳ Ｐゴシック" pitchFamily="50" charset="-128"/>
              </a:rPr>
              <a:t>お申込み・問合せ</a:t>
            </a:r>
          </a:p>
          <a:p>
            <a:pPr marL="0" marR="0" lvl="0" indent="0" algn="ctr" defTabSz="914400" rtl="0" eaLnBrk="1" fontAlgn="base" latinLnBrk="0" hangingPunct="1">
              <a:lnSpc>
                <a:spcPts val="1700"/>
              </a:lnSpc>
              <a:spcBef>
                <a:spcPct val="0"/>
              </a:spcBef>
              <a:spcAft>
                <a:spcPct val="0"/>
              </a:spcAft>
              <a:buClrTx/>
              <a:buSzTx/>
              <a:buFontTx/>
              <a:buNone/>
              <a:tabLst/>
            </a:pPr>
            <a:r>
              <a:rPr kumimoji="1" lang="ja-JP" altLang="en-US" sz="120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rPr>
              <a:t>宮城県立古川支援学校</a:t>
            </a:r>
            <a:r>
              <a:rPr kumimoji="1" lang="ja-JP" altLang="en-US" sz="110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rPr>
              <a:t>　</a:t>
            </a:r>
          </a:p>
          <a:p>
            <a:pPr marL="0" marR="0" lvl="0" indent="0" defTabSz="914400" rtl="0" eaLnBrk="1" fontAlgn="base" latinLnBrk="0" hangingPunct="1">
              <a:lnSpc>
                <a:spcPts val="1700"/>
              </a:lnSpc>
              <a:spcBef>
                <a:spcPct val="0"/>
              </a:spcBef>
              <a:spcAft>
                <a:spcPct val="0"/>
              </a:spcAft>
              <a:buClrTx/>
              <a:buSzTx/>
              <a:buFontTx/>
              <a:buNone/>
              <a:tabLst/>
            </a:pP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  住所</a:t>
            </a:r>
            <a:r>
              <a:rPr kumimoji="1" lang="en-US" altLang="ja-JP"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a:t>
            </a: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大崎市古川飯川字熊野</a:t>
            </a:r>
            <a:r>
              <a:rPr kumimoji="1" lang="en-US" altLang="ja-JP"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87 </a:t>
            </a: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　</a:t>
            </a:r>
            <a:endParaRPr kumimoji="1" lang="en-US" altLang="ja-JP"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endParaRPr>
          </a:p>
          <a:p>
            <a:pPr marL="0" marR="0" lvl="0" indent="0" algn="just" defTabSz="914400" rtl="0" eaLnBrk="1" fontAlgn="base" latinLnBrk="0" hangingPunct="1">
              <a:lnSpc>
                <a:spcPts val="1700"/>
              </a:lnSpc>
              <a:spcBef>
                <a:spcPct val="0"/>
              </a:spcBef>
              <a:spcAft>
                <a:spcPct val="0"/>
              </a:spcAft>
              <a:buClrTx/>
              <a:buSzTx/>
              <a:buFontTx/>
              <a:buNone/>
              <a:tabLst/>
            </a:pP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　電話</a:t>
            </a:r>
            <a:r>
              <a:rPr lang="en-US" altLang="ja-JP" sz="1050" dirty="0">
                <a:latin typeface="UD デジタル 教科書体 NK-R" panose="02020400000000000000" pitchFamily="18" charset="-128"/>
                <a:ea typeface="UD デジタル 教科書体 NK-R" panose="02020400000000000000" pitchFamily="18" charset="-128"/>
                <a:cs typeface="ＭＳ Ｐゴシック" pitchFamily="50" charset="-128"/>
              </a:rPr>
              <a:t>: </a:t>
            </a: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０２２９－２６－２３３８</a:t>
            </a:r>
            <a:r>
              <a:rPr lang="ja-JP" altLang="en-US" sz="1050" dirty="0">
                <a:latin typeface="UD デジタル 教科書体 NK-R" panose="02020400000000000000" pitchFamily="18" charset="-128"/>
                <a:ea typeface="UD デジタル 教科書体 NK-R" panose="02020400000000000000" pitchFamily="18" charset="-128"/>
                <a:cs typeface="ＭＳ Ｐゴシック" pitchFamily="50" charset="-128"/>
              </a:rPr>
              <a:t>　    </a:t>
            </a:r>
            <a:r>
              <a:rPr lang="en-US" altLang="ja-JP" sz="1050" dirty="0">
                <a:latin typeface="UD デジタル 教科書体 NK-R" panose="02020400000000000000" pitchFamily="18" charset="-128"/>
                <a:ea typeface="UD デジタル 教科書体 NK-R" panose="02020400000000000000" pitchFamily="18" charset="-128"/>
                <a:cs typeface="ＭＳ Ｐゴシック" pitchFamily="50" charset="-128"/>
              </a:rPr>
              <a:t>FAX: </a:t>
            </a:r>
            <a:r>
              <a:rPr lang="ja-JP" altLang="en-US" sz="1050" dirty="0">
                <a:latin typeface="UD デジタル 教科書体 NK-R" panose="02020400000000000000" pitchFamily="18" charset="-128"/>
                <a:ea typeface="UD デジタル 教科書体 NK-R" panose="02020400000000000000" pitchFamily="18" charset="-128"/>
                <a:cs typeface="ＭＳ Ｐゴシック" pitchFamily="50" charset="-128"/>
              </a:rPr>
              <a:t>０２２９－２６－２４８６</a:t>
            </a:r>
            <a:endParaRPr lang="en-US" altLang="ja-JP" sz="1050" dirty="0">
              <a:latin typeface="UD デジタル 教科書体 NK-R" panose="02020400000000000000" pitchFamily="18" charset="-128"/>
              <a:ea typeface="UD デジタル 教科書体 NK-R" panose="02020400000000000000" pitchFamily="18" charset="-128"/>
              <a:cs typeface="ＭＳ Ｐゴシック" pitchFamily="50" charset="-128"/>
            </a:endParaRPr>
          </a:p>
          <a:p>
            <a:pPr marL="0" marR="0" lvl="0" indent="0" algn="just" defTabSz="914400" rtl="0" eaLnBrk="1" fontAlgn="base" latinLnBrk="0" hangingPunct="1">
              <a:lnSpc>
                <a:spcPts val="1700"/>
              </a:lnSpc>
              <a:spcBef>
                <a:spcPct val="0"/>
              </a:spcBef>
              <a:spcAft>
                <a:spcPct val="0"/>
              </a:spcAft>
              <a:buClrTx/>
              <a:buSzTx/>
              <a:buFontTx/>
              <a:buNone/>
              <a:tabLst/>
            </a:pP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　</a:t>
            </a:r>
            <a:r>
              <a:rPr lang="en-US" altLang="ja-JP" sz="1050" b="0" i="0" u="sng" dirty="0" err="1">
                <a:solidFill>
                  <a:srgbClr val="2D98EF"/>
                </a:solidFill>
                <a:effectLst/>
                <a:latin typeface="Helvetica Neue"/>
                <a:hlinkClick r:id="rId2"/>
              </a:rPr>
              <a:t>mail:furuyou@od.myswan.ed.jp</a:t>
            </a:r>
            <a:endParaRPr kumimoji="1" lang="en-US" altLang="ja-JP"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endParaRPr>
          </a:p>
          <a:p>
            <a:pPr marL="0" marR="0" lvl="0" indent="0" algn="just" defTabSz="914400" rtl="0" eaLnBrk="1" fontAlgn="base" latinLnBrk="0" hangingPunct="1">
              <a:lnSpc>
                <a:spcPts val="1700"/>
              </a:lnSpc>
              <a:spcBef>
                <a:spcPct val="0"/>
              </a:spcBef>
              <a:spcAft>
                <a:spcPct val="0"/>
              </a:spcAft>
              <a:buClrTx/>
              <a:buSzTx/>
              <a:buFontTx/>
              <a:buNone/>
              <a:tabLst/>
            </a:pPr>
            <a:r>
              <a:rPr lang="ja-JP" altLang="en-US" sz="1050" dirty="0">
                <a:latin typeface="UD デジタル 教科書体 NK-R" panose="02020400000000000000" pitchFamily="18" charset="-128"/>
                <a:ea typeface="UD デジタル 教科書体 NK-R" panose="02020400000000000000" pitchFamily="18" charset="-128"/>
                <a:cs typeface="ＭＳ Ｐゴシック" pitchFamily="50" charset="-128"/>
              </a:rPr>
              <a:t>　</a:t>
            </a: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担当</a:t>
            </a:r>
            <a:r>
              <a:rPr kumimoji="1" lang="en-US" altLang="ja-JP"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 </a:t>
            </a:r>
            <a:r>
              <a:rPr kumimoji="1" lang="ja-JP" altLang="en-US" sz="105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ＭＳ Ｐゴシック" pitchFamily="50" charset="-128"/>
              </a:rPr>
              <a:t>特別支援部</a:t>
            </a:r>
            <a:r>
              <a:rPr lang="ja-JP" altLang="en-US" sz="1050" dirty="0">
                <a:latin typeface="UD デジタル 教科書体 NK-R" panose="02020400000000000000" pitchFamily="18" charset="-128"/>
                <a:ea typeface="UD デジタル 教科書体 NK-R" panose="02020400000000000000" pitchFamily="18" charset="-128"/>
                <a:cs typeface="ＭＳ Ｐゴシック" pitchFamily="50" charset="-128"/>
              </a:rPr>
              <a:t>　澁谷美和　三浦史子　</a:t>
            </a:r>
          </a:p>
        </p:txBody>
      </p:sp>
      <p:grpSp>
        <p:nvGrpSpPr>
          <p:cNvPr id="8" name="グループ化 7"/>
          <p:cNvGrpSpPr/>
          <p:nvPr/>
        </p:nvGrpSpPr>
        <p:grpSpPr>
          <a:xfrm>
            <a:off x="421270" y="3588773"/>
            <a:ext cx="6015459" cy="2785181"/>
            <a:chOff x="454534" y="4466219"/>
            <a:chExt cx="6015459" cy="2871964"/>
          </a:xfrm>
        </p:grpSpPr>
        <p:sp>
          <p:nvSpPr>
            <p:cNvPr id="16" name="メモ 15"/>
            <p:cNvSpPr/>
            <p:nvPr/>
          </p:nvSpPr>
          <p:spPr>
            <a:xfrm>
              <a:off x="454534" y="4466219"/>
              <a:ext cx="6015459" cy="2871964"/>
            </a:xfrm>
            <a:prstGeom prst="foldedCorner">
              <a:avLst/>
            </a:prstGeom>
            <a:solidFill>
              <a:srgbClr val="CCFF99"/>
            </a:solidFill>
            <a:ln>
              <a:solidFill>
                <a:srgbClr val="CC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44507" y="4532127"/>
              <a:ext cx="5835512" cy="2640027"/>
            </a:xfrm>
            <a:prstGeom prst="rect">
              <a:avLst/>
            </a:prstGeom>
            <a:noFill/>
          </p:spPr>
          <p:txBody>
            <a:bodyPr wrap="square" rtlCol="0">
              <a:spAutoFit/>
            </a:bodyPr>
            <a:lstStyle/>
            <a:p>
              <a:pPr>
                <a:lnSpc>
                  <a:spcPct val="150000"/>
                </a:lnSpc>
              </a:pPr>
              <a:r>
                <a:rPr lang="ja-JP" altLang="en-US" sz="1000" b="1" dirty="0">
                  <a:latin typeface="UD デジタル 教科書体 NP-B" panose="02020700000000000000" pitchFamily="18" charset="-128"/>
                  <a:ea typeface="UD デジタル 教科書体 NP-B" panose="02020700000000000000" pitchFamily="18" charset="-128"/>
                </a:rPr>
                <a:t>　</a:t>
              </a:r>
              <a:r>
                <a:rPr lang="ja-JP" altLang="en-US" sz="1200" dirty="0">
                  <a:latin typeface="UD デジタル 教科書体 NP-B" panose="02020700000000000000" pitchFamily="18" charset="-128"/>
                  <a:ea typeface="UD デジタル 教科書体 NP-B" panose="02020700000000000000" pitchFamily="18" charset="-128"/>
                </a:rPr>
                <a:t>大崎管内幼稚園・保育所・こども園・小学校・中学校・高等学校、北部ブロック支援学校等の先生方を対象に講演会を開催します。</a:t>
              </a:r>
              <a:endParaRPr lang="en-US" altLang="ja-JP" sz="1200" dirty="0">
                <a:latin typeface="UD デジタル 教科書体 NP-B" panose="02020700000000000000" pitchFamily="18" charset="-128"/>
                <a:ea typeface="UD デジタル 教科書体 NP-B" panose="02020700000000000000" pitchFamily="18" charset="-128"/>
              </a:endParaRPr>
            </a:p>
            <a:p>
              <a:pPr>
                <a:lnSpc>
                  <a:spcPct val="150000"/>
                </a:lnSpc>
              </a:pPr>
              <a:r>
                <a:rPr lang="ja-JP" altLang="en-US" sz="1200" dirty="0">
                  <a:latin typeface="UD デジタル 教科書体 NP-B" panose="02020700000000000000" pitchFamily="18" charset="-128"/>
                  <a:ea typeface="UD デジタル 教科書体 NP-B" panose="02020700000000000000" pitchFamily="18" charset="-128"/>
                </a:rPr>
                <a:t>　今年度は、宮城教育大学教職大学院の植木田潤先生をお招きし、「子どもの情緒の発達と愛着形成」をテーマに“子どもの情緒の発達の道筋”や“愛着形成に課題があるときに見られる子どもの様子とその子どもに対して学校でできる支援”などについてご講演いただきます。また、先に質問を受け付け、その質問に対しても講演内で触れていただく予定です。子どもの情緒の発達に深く関わる愛着の形成などについて児童生徒への理解を深め、適切な対応や支援について考えてみませんか。</a:t>
              </a:r>
              <a:endParaRPr lang="en-US" altLang="ja-JP" sz="1200" dirty="0">
                <a:latin typeface="UD デジタル 教科書体 NP-B" panose="02020700000000000000" pitchFamily="18" charset="-128"/>
                <a:ea typeface="UD デジタル 教科書体 NP-B" panose="02020700000000000000" pitchFamily="18" charset="-128"/>
              </a:endParaRPr>
            </a:p>
            <a:p>
              <a:pPr>
                <a:lnSpc>
                  <a:spcPct val="150000"/>
                </a:lnSpc>
              </a:pPr>
              <a:r>
                <a:rPr kumimoji="1" lang="ja-JP" altLang="en-US" sz="1200" dirty="0">
                  <a:latin typeface="UD デジタル 教科書体 NP-B" panose="02020700000000000000" pitchFamily="18" charset="-128"/>
                  <a:ea typeface="UD デジタル 教科書体 NP-B" panose="02020700000000000000" pitchFamily="18" charset="-128"/>
                </a:rPr>
                <a:t>　皆様のご参加をお待ちしております。</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grpSp>
      <p:sp>
        <p:nvSpPr>
          <p:cNvPr id="7" name="角丸四角形 6"/>
          <p:cNvSpPr/>
          <p:nvPr/>
        </p:nvSpPr>
        <p:spPr>
          <a:xfrm>
            <a:off x="530845" y="1165663"/>
            <a:ext cx="5971767" cy="1763043"/>
          </a:xfrm>
          <a:prstGeom prst="roundRect">
            <a:avLst>
              <a:gd name="adj" fmla="val 5593"/>
            </a:avLst>
          </a:prstGeom>
          <a:solidFill>
            <a:srgbClr val="FFFF99">
              <a:alpha val="6078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9546" y="1323391"/>
            <a:ext cx="6317183" cy="1815882"/>
          </a:xfrm>
          <a:prstGeom prst="rect">
            <a:avLst/>
          </a:prstGeom>
          <a:noFill/>
          <a:effectLst>
            <a:softEdge rad="63500"/>
          </a:effectLst>
        </p:spPr>
        <p:txBody>
          <a:bodyPr wrap="square" rtlCol="0">
            <a:spAutoFit/>
          </a:bodyPr>
          <a:lstStyle/>
          <a:p>
            <a:pPr algn="ctr"/>
            <a:r>
              <a:rPr kumimoji="1" lang="ja-JP" altLang="en-US" sz="2400" dirty="0"/>
              <a:t>　</a:t>
            </a:r>
            <a:r>
              <a:rPr kumimoji="1" lang="ja-JP" altLang="en-US" sz="2400" b="1" dirty="0">
                <a:latin typeface="UD デジタル 教科書体 NK-B" panose="02020700000000000000" pitchFamily="18" charset="-128"/>
                <a:ea typeface="UD デジタル 教科書体 NK-B" panose="02020700000000000000" pitchFamily="18" charset="-128"/>
              </a:rPr>
              <a:t>子どもの</a:t>
            </a:r>
            <a:r>
              <a:rPr kumimoji="1" lang="ja-JP" altLang="en-US" sz="2400" dirty="0">
                <a:latin typeface="UD デジタル 教科書体 NK-B" panose="02020700000000000000" pitchFamily="18" charset="-128"/>
                <a:ea typeface="UD デジタル 教科書体 NK-B" panose="02020700000000000000" pitchFamily="18" charset="-128"/>
              </a:rPr>
              <a:t>情緒の発達と愛着形成</a:t>
            </a:r>
            <a:endParaRPr lang="en-US" altLang="ja-JP" sz="2400" dirty="0">
              <a:latin typeface="UD デジタル 教科書体 NK-B" panose="02020700000000000000" pitchFamily="18" charset="-128"/>
              <a:ea typeface="UD デジタル 教科書体 NK-B" panose="02020700000000000000" pitchFamily="18" charset="-128"/>
            </a:endParaRPr>
          </a:p>
          <a:p>
            <a:pPr algn="ctr"/>
            <a:endParaRPr lang="en-US" altLang="ja-JP" sz="2400" dirty="0">
              <a:latin typeface="UD デジタル 教科書体 NP-B" panose="02020700000000000000" pitchFamily="18" charset="-128"/>
              <a:ea typeface="UD デジタル 教科書体 NP-B" panose="02020700000000000000" pitchFamily="18" charset="-128"/>
            </a:endParaRPr>
          </a:p>
          <a:p>
            <a:pPr algn="ctr"/>
            <a:r>
              <a:rPr lang="ja-JP" altLang="en-US" sz="2400" dirty="0">
                <a:latin typeface="UD デジタル 教科書体 NP-B" panose="02020700000000000000" pitchFamily="18" charset="-128"/>
                <a:ea typeface="UD デジタル 教科書体 NP-B" panose="02020700000000000000" pitchFamily="18" charset="-128"/>
              </a:rPr>
              <a:t>  </a:t>
            </a:r>
            <a:r>
              <a:rPr lang="ja-JP" altLang="en-US" sz="2000" dirty="0">
                <a:latin typeface="UD デジタル 教科書体 NP-B" panose="02020700000000000000" pitchFamily="18" charset="-128"/>
                <a:ea typeface="UD デジタル 教科書体 NP-B" panose="02020700000000000000" pitchFamily="18" charset="-128"/>
              </a:rPr>
              <a:t>講　師 ： 宮城教育大学教職大学院</a:t>
            </a:r>
            <a:endParaRPr lang="en-US" altLang="ja-JP" sz="2000" dirty="0">
              <a:latin typeface="UD デジタル 教科書体 NP-B" panose="02020700000000000000" pitchFamily="18" charset="-128"/>
              <a:ea typeface="UD デジタル 教科書体 NP-B" panose="02020700000000000000" pitchFamily="18" charset="-128"/>
            </a:endParaRPr>
          </a:p>
          <a:p>
            <a:pPr algn="ctr"/>
            <a:r>
              <a:rPr lang="ja-JP" altLang="en-US" sz="2000" dirty="0">
                <a:latin typeface="UD デジタル 教科書体 NP-B" panose="02020700000000000000" pitchFamily="18" charset="-128"/>
                <a:ea typeface="UD デジタル 教科書体 NP-B" panose="02020700000000000000" pitchFamily="18" charset="-128"/>
              </a:rPr>
              <a:t>　　　　　　　　教授　植木田　潤　氏　　　</a:t>
            </a:r>
            <a:endParaRPr lang="en-US" altLang="ja-JP" sz="2000" dirty="0">
              <a:latin typeface="UD デジタル 教科書体 NP-B" panose="02020700000000000000" pitchFamily="18" charset="-128"/>
              <a:ea typeface="UD デジタル 教科書体 NP-B" panose="02020700000000000000" pitchFamily="18" charset="-128"/>
            </a:endParaRPr>
          </a:p>
          <a:p>
            <a:r>
              <a:rPr lang="ja-JP" altLang="en-US" sz="2000" dirty="0">
                <a:latin typeface="UD デジタル 教科書体 NP-B" panose="02020700000000000000" pitchFamily="18" charset="-128"/>
                <a:ea typeface="UD デジタル 教科書体 NP-B" panose="02020700000000000000" pitchFamily="18" charset="-128"/>
              </a:rPr>
              <a:t>　　　　　　　　　　　　　</a:t>
            </a:r>
            <a:endParaRPr lang="ja-JP" altLang="en-US" dirty="0"/>
          </a:p>
        </p:txBody>
      </p:sp>
      <p:sp>
        <p:nvSpPr>
          <p:cNvPr id="3" name="テキスト ボックス 2"/>
          <p:cNvSpPr txBox="1"/>
          <p:nvPr/>
        </p:nvSpPr>
        <p:spPr>
          <a:xfrm>
            <a:off x="212197" y="6387506"/>
            <a:ext cx="6572522" cy="2152641"/>
          </a:xfrm>
          <a:prstGeom prst="rect">
            <a:avLst/>
          </a:prstGeom>
          <a:noFill/>
          <a:ln w="38100">
            <a:noFill/>
          </a:ln>
        </p:spPr>
        <p:txBody>
          <a:bodyPr wrap="square" rtlCol="0">
            <a:spAutoFit/>
          </a:bodyPr>
          <a:lstStyle/>
          <a:p>
            <a:pPr>
              <a:lnSpc>
                <a:spcPts val="1800"/>
              </a:lnSpc>
            </a:pPr>
            <a:r>
              <a:rPr kumimoji="1" lang="ja-JP" altLang="en-US" sz="1100" dirty="0">
                <a:latin typeface="UD デジタル 教科書体 NP-B" panose="02020700000000000000" pitchFamily="18" charset="-128"/>
                <a:ea typeface="UD デジタル 教科書体 NP-B" panose="02020700000000000000" pitchFamily="18" charset="-128"/>
              </a:rPr>
              <a:t>☆申 込 方 法：送付した参加申込方法もしくは、本校ホームページの参加申込方法をご覧の上、</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a:lnSpc>
                <a:spcPts val="1800"/>
              </a:lnSpc>
            </a:pPr>
            <a:r>
              <a:rPr kumimoji="1" lang="ja-JP" altLang="en-US" sz="1100" dirty="0">
                <a:latin typeface="UD デジタル 教科書体 NP-B" panose="02020700000000000000" pitchFamily="18" charset="-128"/>
                <a:ea typeface="UD デジタル 教科書体 NP-B" panose="02020700000000000000" pitchFamily="18" charset="-128"/>
              </a:rPr>
              <a:t>　参加申込書をダウンロードし、メールに添付してお申し込みください。</a:t>
            </a:r>
            <a:r>
              <a:rPr kumimoji="1" lang="ja-JP" altLang="en-US" sz="1100" u="sng" dirty="0">
                <a:latin typeface="UD デジタル 教科書体 NP-B" panose="02020700000000000000" pitchFamily="18" charset="-128"/>
                <a:ea typeface="UD デジタル 教科書体 NP-B" panose="02020700000000000000" pitchFamily="18" charset="-128"/>
              </a:rPr>
              <a:t>詳しくは本校ホームページ</a:t>
            </a:r>
            <a:endParaRPr kumimoji="1" lang="en-US" altLang="ja-JP" sz="1100" u="sng" dirty="0">
              <a:latin typeface="UD デジタル 教科書体 NP-B" panose="02020700000000000000" pitchFamily="18" charset="-128"/>
              <a:ea typeface="UD デジタル 教科書体 NP-B" panose="02020700000000000000" pitchFamily="18" charset="-128"/>
            </a:endParaRPr>
          </a:p>
          <a:p>
            <a:pPr>
              <a:lnSpc>
                <a:spcPts val="1800"/>
              </a:lnSpc>
            </a:pPr>
            <a:r>
              <a:rPr kumimoji="1" lang="ja-JP" altLang="en-US" sz="1100" dirty="0">
                <a:latin typeface="UD デジタル 教科書体 NP-B" panose="02020700000000000000" pitchFamily="18" charset="-128"/>
                <a:ea typeface="UD デジタル 教科書体 NP-B" panose="02020700000000000000" pitchFamily="18" charset="-128"/>
              </a:rPr>
              <a:t>　</a:t>
            </a:r>
            <a:r>
              <a:rPr kumimoji="1" lang="ja-JP" altLang="en-US" sz="1100" u="sng" dirty="0">
                <a:latin typeface="UD デジタル 教科書体 NP-B" panose="02020700000000000000" pitchFamily="18" charset="-128"/>
                <a:ea typeface="UD デジタル 教科書体 NP-B" panose="02020700000000000000" pitchFamily="18" charset="-128"/>
              </a:rPr>
              <a:t>をご覧ください。</a:t>
            </a:r>
            <a:endParaRPr kumimoji="1" lang="en-US" altLang="ja-JP" sz="1100" u="sng" dirty="0">
              <a:latin typeface="UD デジタル 教科書体 NP-B" panose="02020700000000000000" pitchFamily="18" charset="-128"/>
              <a:ea typeface="UD デジタル 教科書体 NP-B" panose="02020700000000000000" pitchFamily="18" charset="-128"/>
            </a:endParaRPr>
          </a:p>
          <a:p>
            <a:pPr>
              <a:lnSpc>
                <a:spcPts val="1800"/>
              </a:lnSpc>
            </a:pPr>
            <a:r>
              <a:rPr kumimoji="1" lang="ja-JP" altLang="en-US" sz="1100" dirty="0">
                <a:latin typeface="UD デジタル 教科書体 NP-B" panose="02020700000000000000" pitchFamily="18" charset="-128"/>
                <a:ea typeface="UD デジタル 教科書体 NP-B" panose="02020700000000000000" pitchFamily="18" charset="-128"/>
              </a:rPr>
              <a:t>☆参加申込期間：</a:t>
            </a:r>
            <a:r>
              <a:rPr kumimoji="1" lang="ja-JP" altLang="en-US" sz="1100" u="sng" dirty="0">
                <a:latin typeface="UD デジタル 教科書体 NP-B" panose="02020700000000000000" pitchFamily="18" charset="-128"/>
                <a:ea typeface="UD デジタル 教科書体 NP-B" panose="02020700000000000000" pitchFamily="18" charset="-128"/>
              </a:rPr>
              <a:t>令和５年</a:t>
            </a:r>
            <a:r>
              <a:rPr kumimoji="1" lang="en-US" altLang="ja-JP" sz="1100" u="sng" dirty="0">
                <a:latin typeface="UD デジタル 教科書体 NP-B" panose="02020700000000000000" pitchFamily="18" charset="-128"/>
                <a:ea typeface="UD デジタル 教科書体 NP-B" panose="02020700000000000000" pitchFamily="18" charset="-128"/>
              </a:rPr>
              <a:t>7</a:t>
            </a:r>
            <a:r>
              <a:rPr kumimoji="1" lang="ja-JP" altLang="en-US" sz="1100" u="sng" dirty="0">
                <a:latin typeface="UD デジタル 教科書体 NP-B" panose="02020700000000000000" pitchFamily="18" charset="-128"/>
                <a:ea typeface="UD デジタル 教科書体 NP-B" panose="02020700000000000000" pitchFamily="18" charset="-128"/>
              </a:rPr>
              <a:t>月５日（水）～</a:t>
            </a:r>
            <a:r>
              <a:rPr kumimoji="1" lang="en-US" altLang="ja-JP" sz="1100" u="sng" dirty="0">
                <a:latin typeface="UD デジタル 教科書体 NP-B" panose="02020700000000000000" pitchFamily="18" charset="-128"/>
                <a:ea typeface="UD デジタル 教科書体 NP-B" panose="02020700000000000000" pitchFamily="18" charset="-128"/>
              </a:rPr>
              <a:t>7</a:t>
            </a:r>
            <a:r>
              <a:rPr kumimoji="1" lang="ja-JP" altLang="en-US" sz="1100" u="sng" dirty="0">
                <a:latin typeface="UD デジタル 教科書体 NP-B" panose="02020700000000000000" pitchFamily="18" charset="-128"/>
                <a:ea typeface="UD デジタル 教科書体 NP-B" panose="02020700000000000000" pitchFamily="18" charset="-128"/>
              </a:rPr>
              <a:t>月１９日（水）＊先着順に参加を受け付けます。</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a:lnSpc>
                <a:spcPts val="1800"/>
              </a:lnSpc>
            </a:pPr>
            <a:r>
              <a:rPr lang="en-US" altLang="ja-JP" sz="1100" dirty="0">
                <a:latin typeface="UD デジタル 教科書体 NP-B" panose="02020700000000000000" pitchFamily="18" charset="-128"/>
                <a:ea typeface="UD デジタル 教科書体 NP-B" panose="02020700000000000000" pitchFamily="18" charset="-128"/>
              </a:rPr>
              <a:t>※</a:t>
            </a:r>
            <a:r>
              <a:rPr lang="ja-JP" altLang="en-US" sz="1100" dirty="0">
                <a:latin typeface="UD デジタル 教科書体 NP-B" panose="02020700000000000000" pitchFamily="18" charset="-128"/>
                <a:ea typeface="UD デジタル 教科書体 NP-B" panose="02020700000000000000" pitchFamily="18" charset="-128"/>
              </a:rPr>
              <a:t>定員（７０名）を超えた場合には、お断りをさせていただく場合がございます。また、定員に達し</a:t>
            </a:r>
            <a:endParaRPr lang="en-US" altLang="ja-JP" sz="1100" dirty="0">
              <a:latin typeface="UD デジタル 教科書体 NP-B" panose="02020700000000000000" pitchFamily="18" charset="-128"/>
              <a:ea typeface="UD デジタル 教科書体 NP-B" panose="02020700000000000000" pitchFamily="18" charset="-128"/>
            </a:endParaRPr>
          </a:p>
          <a:p>
            <a:pPr>
              <a:lnSpc>
                <a:spcPts val="1800"/>
              </a:lnSpc>
            </a:pPr>
            <a:r>
              <a:rPr lang="ja-JP" altLang="en-US" sz="1100" dirty="0">
                <a:latin typeface="UD デジタル 教科書体 NP-B" panose="02020700000000000000" pitchFamily="18" charset="-128"/>
                <a:ea typeface="UD デジタル 教科書体 NP-B" panose="02020700000000000000" pitchFamily="18" charset="-128"/>
              </a:rPr>
              <a:t>　た場合はホームページ上でお知らせいたします。</a:t>
            </a:r>
            <a:endParaRPr lang="en-US" altLang="ja-JP" sz="1100" dirty="0">
              <a:latin typeface="UD デジタル 教科書体 NP-B" panose="02020700000000000000" pitchFamily="18" charset="-128"/>
              <a:ea typeface="UD デジタル 教科書体 NP-B" panose="02020700000000000000" pitchFamily="18" charset="-128"/>
            </a:endParaRPr>
          </a:p>
          <a:p>
            <a:pPr>
              <a:lnSpc>
                <a:spcPts val="1800"/>
              </a:lnSpc>
            </a:pPr>
            <a:r>
              <a:rPr lang="ja-JP" altLang="en-US" sz="1100" dirty="0">
                <a:latin typeface="UD デジタル 教科書体 NP-B" panose="02020700000000000000" pitchFamily="18" charset="-128"/>
                <a:ea typeface="UD デジタル 教科書体 NP-B" panose="02020700000000000000" pitchFamily="18" charset="-128"/>
              </a:rPr>
              <a:t>　予めご了承ください。</a:t>
            </a:r>
            <a:endParaRPr lang="en-US" altLang="ja-JP" sz="1100" dirty="0">
              <a:latin typeface="UD デジタル 教科書体 NP-B" panose="02020700000000000000" pitchFamily="18" charset="-128"/>
              <a:ea typeface="UD デジタル 教科書体 NP-B" panose="02020700000000000000" pitchFamily="18" charset="-128"/>
            </a:endParaRPr>
          </a:p>
          <a:p>
            <a:pPr>
              <a:lnSpc>
                <a:spcPts val="1800"/>
              </a:lnSpc>
            </a:pPr>
            <a:r>
              <a:rPr lang="en-US" altLang="ja-JP" sz="1100" dirty="0">
                <a:latin typeface="UD デジタル 教科書体 NP-B" panose="02020700000000000000" pitchFamily="18" charset="-128"/>
                <a:ea typeface="UD デジタル 教科書体 NP-B" panose="02020700000000000000" pitchFamily="18" charset="-128"/>
              </a:rPr>
              <a:t>※</a:t>
            </a:r>
            <a:r>
              <a:rPr lang="ja-JP" altLang="en-US" sz="1100" dirty="0">
                <a:latin typeface="UD デジタル 教科書体 NP-B" panose="02020700000000000000" pitchFamily="18" charset="-128"/>
                <a:ea typeface="UD デジタル 教科書体 NP-B" panose="02020700000000000000" pitchFamily="18" charset="-128"/>
              </a:rPr>
              <a:t>同一校からのお申し込みは、</a:t>
            </a:r>
            <a:r>
              <a:rPr lang="en-US" altLang="ja-JP" sz="1100" dirty="0">
                <a:latin typeface="UD デジタル 教科書体 NP-B" panose="02020700000000000000" pitchFamily="18" charset="-128"/>
                <a:ea typeface="UD デジタル 教科書体 NP-B" panose="02020700000000000000" pitchFamily="18" charset="-128"/>
              </a:rPr>
              <a:t>2</a:t>
            </a:r>
            <a:r>
              <a:rPr lang="ja-JP" altLang="en-US" sz="1100" dirty="0">
                <a:latin typeface="UD デジタル 教科書体 NP-B" panose="02020700000000000000" pitchFamily="18" charset="-128"/>
                <a:ea typeface="UD デジタル 教科書体 NP-B" panose="02020700000000000000" pitchFamily="18" charset="-128"/>
              </a:rPr>
              <a:t>名以内とさせて</a:t>
            </a:r>
            <a:endParaRPr lang="en-US" altLang="ja-JP" sz="1100" dirty="0">
              <a:latin typeface="UD デジタル 教科書体 NP-B" panose="02020700000000000000" pitchFamily="18" charset="-128"/>
              <a:ea typeface="UD デジタル 教科書体 NP-B" panose="02020700000000000000" pitchFamily="18" charset="-128"/>
            </a:endParaRPr>
          </a:p>
          <a:p>
            <a:pPr>
              <a:lnSpc>
                <a:spcPts val="1800"/>
              </a:lnSpc>
            </a:pPr>
            <a:r>
              <a:rPr lang="ja-JP" altLang="en-US" sz="1100" dirty="0">
                <a:latin typeface="UD デジタル 教科書体 NP-B" panose="02020700000000000000" pitchFamily="18" charset="-128"/>
                <a:ea typeface="UD デジタル 教科書体 NP-B" panose="02020700000000000000" pitchFamily="18" charset="-128"/>
              </a:rPr>
              <a:t>　いただきます。</a:t>
            </a:r>
            <a:endParaRPr lang="en-US" altLang="ja-JP" sz="1100" dirty="0">
              <a:latin typeface="UD デジタル 教科書体 NP-B" panose="02020700000000000000" pitchFamily="18" charset="-128"/>
              <a:ea typeface="UD デジタル 教科書体 NP-B" panose="02020700000000000000" pitchFamily="18" charset="-128"/>
            </a:endParaRPr>
          </a:p>
        </p:txBody>
      </p:sp>
      <p:pic>
        <p:nvPicPr>
          <p:cNvPr id="13" name="図 12"/>
          <p:cNvPicPr>
            <a:picLocks noChangeAspect="1"/>
          </p:cNvPicPr>
          <p:nvPr/>
        </p:nvPicPr>
        <p:blipFill rotWithShape="1">
          <a:blip r:embed="rId3"/>
          <a:srcRect t="12159" r="73989" b="46498"/>
          <a:stretch/>
        </p:blipFill>
        <p:spPr>
          <a:xfrm>
            <a:off x="2422216" y="8255520"/>
            <a:ext cx="855921" cy="764865"/>
          </a:xfrm>
          <a:prstGeom prst="rect">
            <a:avLst/>
          </a:prstGeom>
        </p:spPr>
      </p:pic>
    </p:spTree>
    <p:extLst>
      <p:ext uri="{BB962C8B-B14F-4D97-AF65-F5344CB8AC3E}">
        <p14:creationId xmlns:p14="http://schemas.microsoft.com/office/powerpoint/2010/main" val="35952695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1533</TotalTime>
  <Words>428</Words>
  <Application>Microsoft Office PowerPoint</Application>
  <PresentationFormat>画面に合わせる (4:3)</PresentationFormat>
  <Paragraphs>29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Helvetica Neue</vt:lpstr>
      <vt:lpstr>ＭＳ ゴシック</vt:lpstr>
      <vt:lpstr>UD デジタル 教科書体 NK-B</vt:lpstr>
      <vt:lpstr>UD デジタル 教科書体 NK-R</vt:lpstr>
      <vt:lpstr>UD デジタル 教科書体 NP-B</vt:lpstr>
      <vt:lpstr>Arial</vt:lpstr>
      <vt:lpstr>Calibri</vt:lpstr>
      <vt:lpstr>Office ​​テーマ</vt:lpstr>
      <vt:lpstr>宮城県立古川支援学校公開講座（講演会） 特別支援学校専門性向上研修会開催のご案内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宮城県立古川支援学校公開講座 特別支援教育地域支援推進事業　北部ブロック講演会　　　（古川支援学校，小牛田高等学園，聴覚支援学校小牛田校，石巻支援学校，気仙沼支援学校，迫支援学校）</dc:title>
  <dc:creator>furuyou14</dc:creator>
  <cp:lastModifiedBy>澁谷 美和</cp:lastModifiedBy>
  <cp:revision>107</cp:revision>
  <cp:lastPrinted>2023-05-17T08:20:59Z</cp:lastPrinted>
  <dcterms:created xsi:type="dcterms:W3CDTF">2015-05-19T10:25:27Z</dcterms:created>
  <dcterms:modified xsi:type="dcterms:W3CDTF">2023-06-07T22:52:37Z</dcterms:modified>
</cp:coreProperties>
</file>