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CCFF"/>
    <a:srgbClr val="99FF66"/>
    <a:srgbClr val="CCFF99"/>
    <a:srgbClr val="FFCCFF"/>
    <a:srgbClr val="FF99CC"/>
    <a:srgbClr val="CC00FF"/>
    <a:srgbClr val="FF669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032" y="-333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19471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64709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2799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53642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55130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297751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39804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2727039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18033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15676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00033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69AA7EF-956F-486E-99CF-21DD3CE891DA}" type="datetimeFigureOut">
              <a:rPr kumimoji="1" lang="ja-JP" altLang="en-US" smtClean="0"/>
              <a:pPr/>
              <a:t>2022/5/27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23979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furuyou@od.myswan.ed.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93839"/>
            <a:ext cx="6858000" cy="1368151"/>
          </a:xfrm>
        </p:spPr>
        <p:txBody>
          <a:bodyPr>
            <a:normAutofit/>
          </a:bodyPr>
          <a:lstStyle/>
          <a:p>
            <a:r>
              <a:rPr lang="ja-JP" altLang="en-US" sz="2400" b="1" dirty="0">
                <a:latin typeface="UD デジタル 教科書体 NP-B" panose="02020700000000000000" pitchFamily="18" charset="-128"/>
                <a:ea typeface="UD デジタル 教科書体 NP-B" panose="02020700000000000000" pitchFamily="18" charset="-128"/>
              </a:rPr>
              <a:t>宮城県立古川支援学校公開講座（講演会）</a:t>
            </a:r>
            <a:br>
              <a:rPr lang="en-US" altLang="ja-JP" sz="2000" b="1" dirty="0">
                <a:latin typeface="UD デジタル 教科書体 NP-B" panose="02020700000000000000" pitchFamily="18" charset="-128"/>
                <a:ea typeface="UD デジタル 教科書体 NP-B" panose="02020700000000000000" pitchFamily="18" charset="-128"/>
              </a:rPr>
            </a:br>
            <a:r>
              <a:rPr lang="ja-JP" altLang="en-US" sz="1600" dirty="0">
                <a:latin typeface="UD デジタル 教科書体 NP-B" panose="02020700000000000000" pitchFamily="18" charset="-128"/>
                <a:ea typeface="UD デジタル 教科書体 NP-B" panose="02020700000000000000" pitchFamily="18" charset="-128"/>
              </a:rPr>
              <a:t>ほっと相談夏季研修会開催のご案内</a:t>
            </a:r>
            <a:endParaRPr kumimoji="1" lang="ja-JP" altLang="en-US" sz="1600" dirty="0">
              <a:latin typeface="UD デジタル 教科書体 NP-B" panose="02020700000000000000" pitchFamily="18" charset="-128"/>
              <a:ea typeface="UD デジタル 教科書体 NP-B" panose="02020700000000000000" pitchFamily="18" charset="-128"/>
            </a:endParaRPr>
          </a:p>
        </p:txBody>
      </p:sp>
      <p:sp>
        <p:nvSpPr>
          <p:cNvPr id="6" name="テキスト ボックス 5"/>
          <p:cNvSpPr txBox="1"/>
          <p:nvPr/>
        </p:nvSpPr>
        <p:spPr>
          <a:xfrm>
            <a:off x="554934" y="2928706"/>
            <a:ext cx="5835512" cy="709425"/>
          </a:xfrm>
          <a:prstGeom prst="rect">
            <a:avLst/>
          </a:prstGeom>
          <a:noFill/>
        </p:spPr>
        <p:txBody>
          <a:bodyPr wrap="square" rtlCol="0">
            <a:spAutoFit/>
          </a:bodyPr>
          <a:lstStyle/>
          <a:p>
            <a:pPr>
              <a:lnSpc>
                <a:spcPct val="150000"/>
              </a:lnSpc>
            </a:pPr>
            <a:r>
              <a:rPr kumimoji="1" lang="ja-JP" altLang="en-US" sz="1400" b="1" dirty="0">
                <a:latin typeface="UD デジタル 教科書体 NK-R" panose="02020400000000000000" pitchFamily="18" charset="-128"/>
                <a:ea typeface="UD デジタル 教科書体 NK-R" panose="02020400000000000000" pitchFamily="18" charset="-128"/>
              </a:rPr>
              <a:t>開催日時 ： 令和４年　８月　４日（木）</a:t>
            </a:r>
            <a:r>
              <a:rPr lang="ja-JP" altLang="en-US" sz="1400" b="1" dirty="0">
                <a:latin typeface="UD デジタル 教科書体 NK-R" panose="02020400000000000000" pitchFamily="18" charset="-128"/>
                <a:ea typeface="UD デジタル 教科書体 NK-R" panose="02020400000000000000" pitchFamily="18" charset="-128"/>
              </a:rPr>
              <a:t>１３：３０～１５：３５　（受付　１３：１５～）</a:t>
            </a: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ct val="150000"/>
              </a:lnSpc>
            </a:pPr>
            <a:r>
              <a:rPr kumimoji="1" lang="ja-JP" altLang="en-US" sz="1400" b="1" dirty="0">
                <a:latin typeface="UD デジタル 教科書体 NK-R" panose="02020400000000000000" pitchFamily="18" charset="-128"/>
                <a:ea typeface="UD デジタル 教科書体 NK-R" panose="02020400000000000000" pitchFamily="18" charset="-128"/>
              </a:rPr>
              <a:t>開催場所 ： 古川支援学校　集会室（先着７０名様）またはオンデマンド視聴</a:t>
            </a:r>
            <a:r>
              <a:rPr kumimoji="1" lang="ja-JP" altLang="en-US" sz="1200" b="1" dirty="0">
                <a:latin typeface="UD デジタル 教科書体 NK-R" panose="02020400000000000000" pitchFamily="18" charset="-128"/>
                <a:ea typeface="UD デジタル 教科書体 NK-R" panose="02020400000000000000" pitchFamily="18" charset="-128"/>
              </a:rPr>
              <a:t>　</a:t>
            </a:r>
            <a:endParaRPr kumimoji="1" lang="en-US" altLang="ja-JP" sz="1200" b="1" dirty="0">
              <a:latin typeface="UD デジタル 教科書体 NK-R" panose="02020400000000000000" pitchFamily="18" charset="-128"/>
              <a:ea typeface="UD デジタル 教科書体 NK-R" panose="02020400000000000000" pitchFamily="18" charset="-128"/>
            </a:endParaRPr>
          </a:p>
        </p:txBody>
      </p:sp>
      <p:sp>
        <p:nvSpPr>
          <p:cNvPr id="4" name="Text Box 4"/>
          <p:cNvSpPr txBox="1">
            <a:spLocks noChangeArrowheads="1"/>
          </p:cNvSpPr>
          <p:nvPr/>
        </p:nvSpPr>
        <p:spPr bwMode="auto">
          <a:xfrm>
            <a:off x="3342708" y="7452320"/>
            <a:ext cx="3327999" cy="1444819"/>
          </a:xfrm>
          <a:prstGeom prst="rect">
            <a:avLst/>
          </a:prstGeom>
          <a:noFill/>
          <a:ln w="28575">
            <a:solidFill>
              <a:srgbClr val="0070C0"/>
            </a:solidFill>
            <a:prstDash val="sysDot"/>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1" lang="ja-JP" altLang="en-US" sz="1200" b="1" i="0" u="none" strike="noStrike" cap="none" normalizeH="0" baseline="0" dirty="0">
                <a:ln>
                  <a:noFill/>
                </a:ln>
                <a:solidFill>
                  <a:srgbClr val="FF8000"/>
                </a:solidFill>
                <a:effectLst/>
                <a:latin typeface="ＭＳ ゴシック" pitchFamily="49" charset="-128"/>
                <a:ea typeface="ＭＳ ゴシック" pitchFamily="49" charset="-128"/>
                <a:cs typeface="ＭＳ Ｐゴシック" pitchFamily="50" charset="-128"/>
              </a:rPr>
              <a:t>お申し込み・問い合わせ</a:t>
            </a:r>
          </a:p>
          <a:p>
            <a:pPr marL="0" marR="0" lvl="0" indent="0" algn="ctr" defTabSz="914400" rtl="0" eaLnBrk="1" fontAlgn="base" latinLnBrk="0" hangingPunct="1">
              <a:lnSpc>
                <a:spcPts val="1700"/>
              </a:lnSpc>
              <a:spcBef>
                <a:spcPct val="0"/>
              </a:spcBef>
              <a:spcAft>
                <a:spcPct val="0"/>
              </a:spcAft>
              <a:buClrTx/>
              <a:buSzTx/>
              <a:buFontTx/>
              <a:buNone/>
              <a:tabLst/>
            </a:pPr>
            <a:r>
              <a:rPr kumimoji="1" lang="ja-JP" altLang="en-US" sz="12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宮城県立古川支援学校</a:t>
            </a:r>
            <a:r>
              <a:rPr kumimoji="1" lang="ja-JP" altLang="en-US" sz="11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　</a:t>
            </a:r>
          </a:p>
          <a:p>
            <a:pPr marL="0" marR="0" lvl="0" indent="0"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住所</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大崎市古川飯川字熊野</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87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endPar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電話</a:t>
            </a:r>
            <a:r>
              <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０２２９－２６－２３３８</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rPr>
              <a:t>FAX: </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０２２９－２６－２４８６</a:t>
            </a:r>
            <a:endPar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lang="en-US" altLang="ja-JP" sz="1050" b="0" i="0" u="sng" dirty="0" err="1">
                <a:solidFill>
                  <a:srgbClr val="2D98EF"/>
                </a:solidFill>
                <a:effectLst/>
                <a:latin typeface="Helvetica Neue"/>
                <a:hlinkClick r:id="rId2"/>
              </a:rPr>
              <a:t>mail:furuyou@od.myswan.ed.jp</a:t>
            </a:r>
            <a:endPar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担当</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特別支援部</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三浦史子　早坂順子</a:t>
            </a:r>
          </a:p>
        </p:txBody>
      </p:sp>
      <p:grpSp>
        <p:nvGrpSpPr>
          <p:cNvPr id="8" name="グループ化 7"/>
          <p:cNvGrpSpPr/>
          <p:nvPr/>
        </p:nvGrpSpPr>
        <p:grpSpPr>
          <a:xfrm>
            <a:off x="421270" y="3554120"/>
            <a:ext cx="6015459" cy="2837252"/>
            <a:chOff x="454534" y="4412527"/>
            <a:chExt cx="6015459" cy="2925657"/>
          </a:xfrm>
        </p:grpSpPr>
        <p:sp>
          <p:nvSpPr>
            <p:cNvPr id="16" name="メモ 15"/>
            <p:cNvSpPr/>
            <p:nvPr/>
          </p:nvSpPr>
          <p:spPr>
            <a:xfrm>
              <a:off x="454534" y="4466219"/>
              <a:ext cx="6015459" cy="2871964"/>
            </a:xfrm>
            <a:prstGeom prst="foldedCorner">
              <a:avLst/>
            </a:prstGeom>
            <a:solidFill>
              <a:srgbClr val="CCFF99"/>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58216" y="4412527"/>
              <a:ext cx="5835512" cy="2925657"/>
            </a:xfrm>
            <a:prstGeom prst="rect">
              <a:avLst/>
            </a:prstGeom>
            <a:noFill/>
          </p:spPr>
          <p:txBody>
            <a:bodyPr wrap="square" rtlCol="0">
              <a:spAutoFit/>
            </a:bodyPr>
            <a:lstStyle/>
            <a:p>
              <a:pPr>
                <a:lnSpc>
                  <a:spcPct val="150000"/>
                </a:lnSpc>
              </a:pPr>
              <a:r>
                <a:rPr lang="ja-JP" altLang="en-US" sz="1000" b="1" dirty="0">
                  <a:latin typeface="UD デジタル 教科書体 NP-B" panose="02020700000000000000" pitchFamily="18" charset="-128"/>
                  <a:ea typeface="UD デジタル 教科書体 NP-B" panose="02020700000000000000" pitchFamily="18" charset="-128"/>
                </a:rPr>
                <a:t>　</a:t>
              </a:r>
              <a:r>
                <a:rPr lang="ja-JP" altLang="en-US" sz="1200" dirty="0">
                  <a:latin typeface="UD デジタル 教科書体 NP-B" panose="02020700000000000000" pitchFamily="18" charset="-128"/>
                  <a:ea typeface="UD デジタル 教科書体 NP-B" panose="02020700000000000000" pitchFamily="18" charset="-128"/>
                </a:rPr>
                <a:t>小学校，中学校，高等学校等の先生方を対象に，特別支援教育に関する講演会を開催します。学習や生活でのつまずきが見られる児童生徒への理解を深め，適切な対応や支援について考えてみませんか。</a:t>
              </a:r>
              <a:endParaRPr lang="en-US" altLang="ja-JP" sz="1200" dirty="0">
                <a:latin typeface="UD デジタル 教科書体 NP-B" panose="02020700000000000000" pitchFamily="18" charset="-128"/>
                <a:ea typeface="UD デジタル 教科書体 NP-B" panose="02020700000000000000" pitchFamily="18" charset="-128"/>
              </a:endParaRPr>
            </a:p>
            <a:p>
              <a:pPr>
                <a:lnSpc>
                  <a:spcPct val="150000"/>
                </a:lnSpc>
              </a:pPr>
              <a:r>
                <a:rPr lang="ja-JP" altLang="en-US" sz="1200" dirty="0">
                  <a:latin typeface="UD デジタル 教科書体 NP-B" panose="02020700000000000000" pitchFamily="18" charset="-128"/>
                  <a:ea typeface="UD デジタル 教科書体 NP-B" panose="02020700000000000000" pitchFamily="18" charset="-128"/>
                </a:rPr>
                <a:t>　発達障害のある児童生徒の理解と支援について，昨年に引き続き宮城学院女子大学教授の梅田真理先生をお招きすることになりました。</a:t>
              </a:r>
              <a:endParaRPr lang="en-US" altLang="ja-JP" sz="1200" dirty="0">
                <a:latin typeface="UD デジタル 教科書体 NP-B" panose="02020700000000000000" pitchFamily="18" charset="-128"/>
                <a:ea typeface="UD デジタル 教科書体 NP-B" panose="02020700000000000000" pitchFamily="18" charset="-128"/>
              </a:endParaRPr>
            </a:p>
            <a:p>
              <a:pPr>
                <a:lnSpc>
                  <a:spcPct val="150000"/>
                </a:lnSpc>
              </a:pPr>
              <a:r>
                <a:rPr lang="ja-JP" altLang="en-US" sz="1200" dirty="0">
                  <a:latin typeface="UD デジタル 教科書体 NP-B" panose="02020700000000000000" pitchFamily="18" charset="-128"/>
                  <a:ea typeface="UD デジタル 教科書体 NP-B" panose="02020700000000000000" pitchFamily="18" charset="-128"/>
                </a:rPr>
                <a:t>　昨年は基礎編として，学校の中で“困っている”子どもに気付くための視点を学ぶことができました。今年は応用編として，読み書き・算数にはどんな能力が関係するか，そして子どもの困難さに気が付いたらすべき支援について，ＩＣＴ活用も交えてご講演いただく予定です。</a:t>
              </a:r>
              <a:endParaRPr lang="en-US" altLang="ja-JP" sz="1200" dirty="0">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200" dirty="0">
                  <a:latin typeface="UD デジタル 教科書体 NP-B" panose="02020700000000000000" pitchFamily="18" charset="-128"/>
                  <a:ea typeface="UD デジタル 教科書体 NP-B" panose="02020700000000000000" pitchFamily="18" charset="-128"/>
                </a:rPr>
                <a:t>　皆様のご参加をお待ちしております。</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grpSp>
      <p:sp>
        <p:nvSpPr>
          <p:cNvPr id="7" name="角丸四角形 6"/>
          <p:cNvSpPr/>
          <p:nvPr/>
        </p:nvSpPr>
        <p:spPr>
          <a:xfrm>
            <a:off x="404527" y="1208450"/>
            <a:ext cx="5971767" cy="1763043"/>
          </a:xfrm>
          <a:prstGeom prst="roundRect">
            <a:avLst>
              <a:gd name="adj" fmla="val 5593"/>
            </a:avLst>
          </a:prstGeom>
          <a:solidFill>
            <a:srgbClr val="FFFF99">
              <a:alpha val="6078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14098" y="1315873"/>
            <a:ext cx="6317183" cy="2000548"/>
          </a:xfrm>
          <a:prstGeom prst="rect">
            <a:avLst/>
          </a:prstGeom>
          <a:noFill/>
          <a:effectLst>
            <a:softEdge rad="63500"/>
          </a:effectLst>
        </p:spPr>
        <p:txBody>
          <a:bodyPr wrap="square" rtlCol="0">
            <a:spAutoFit/>
          </a:bodyPr>
          <a:lstStyle/>
          <a:p>
            <a:pPr algn="ctr"/>
            <a:r>
              <a:rPr kumimoji="1" lang="ja-JP" altLang="en-US" sz="2400" dirty="0"/>
              <a:t>　</a:t>
            </a:r>
            <a:r>
              <a:rPr kumimoji="1" lang="ja-JP" altLang="en-US" sz="2400" dirty="0">
                <a:latin typeface="UD デジタル 教科書体 NP-B" panose="02020700000000000000" pitchFamily="18" charset="-128"/>
                <a:ea typeface="UD デジタル 教科書体 NP-B" panose="02020700000000000000" pitchFamily="18" charset="-128"/>
              </a:rPr>
              <a:t>発達障害のある児童生徒の理解と支援</a:t>
            </a:r>
            <a:endParaRPr kumimoji="1" lang="en-US" altLang="ja-JP" sz="2400" dirty="0">
              <a:latin typeface="UD デジタル 教科書体 NP-B" panose="02020700000000000000" pitchFamily="18" charset="-128"/>
              <a:ea typeface="UD デジタル 教科書体 NP-B" panose="02020700000000000000" pitchFamily="18" charset="-128"/>
            </a:endParaRPr>
          </a:p>
          <a:p>
            <a:pPr algn="ctr"/>
            <a:r>
              <a:rPr lang="ja-JP" altLang="en-US" sz="2000" dirty="0">
                <a:latin typeface="UD デジタル 教科書体 NP-B" panose="02020700000000000000" pitchFamily="18" charset="-128"/>
                <a:ea typeface="UD デジタル 教科書体 NP-B" panose="02020700000000000000" pitchFamily="18" charset="-128"/>
              </a:rPr>
              <a:t>～応用編～</a:t>
            </a:r>
            <a:endParaRPr lang="en-US" altLang="ja-JP" sz="2000" dirty="0">
              <a:latin typeface="UD デジタル 教科書体 NP-B" panose="02020700000000000000" pitchFamily="18" charset="-128"/>
              <a:ea typeface="UD デジタル 教科書体 NP-B" panose="02020700000000000000" pitchFamily="18" charset="-128"/>
            </a:endParaRPr>
          </a:p>
          <a:p>
            <a:pPr algn="ctr"/>
            <a:r>
              <a:rPr lang="ja-JP" altLang="en-US" sz="1200" dirty="0">
                <a:latin typeface="UD デジタル 教科書体 NP-B" panose="02020700000000000000" pitchFamily="18" charset="-128"/>
                <a:ea typeface="UD デジタル 教科書体 NP-B" panose="02020700000000000000" pitchFamily="18" charset="-128"/>
              </a:rPr>
              <a:t>　　</a:t>
            </a:r>
            <a:endParaRPr lang="en-US" altLang="ja-JP" sz="1200" dirty="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000" dirty="0">
                <a:latin typeface="UD デジタル 教科書体 NP-B" panose="02020700000000000000" pitchFamily="18" charset="-128"/>
                <a:ea typeface="UD デジタル 教科書体 NP-B" panose="02020700000000000000" pitchFamily="18" charset="-128"/>
              </a:rPr>
              <a:t>講　師 ： 宮城学院女子大学　教授</a:t>
            </a:r>
            <a:endParaRPr lang="en-US" altLang="ja-JP" sz="2000" dirty="0">
              <a:latin typeface="UD デジタル 教科書体 NP-B" panose="02020700000000000000" pitchFamily="18" charset="-128"/>
              <a:ea typeface="UD デジタル 教科書体 NP-B" panose="02020700000000000000" pitchFamily="18" charset="-128"/>
            </a:endParaRPr>
          </a:p>
          <a:p>
            <a:r>
              <a:rPr lang="ja-JP" altLang="en-US" sz="2000" dirty="0">
                <a:latin typeface="UD デジタル 教科書体 NP-B" panose="02020700000000000000" pitchFamily="18" charset="-128"/>
                <a:ea typeface="UD デジタル 教科書体 NP-B" panose="02020700000000000000" pitchFamily="18" charset="-128"/>
              </a:rPr>
              <a:t>　　　　　　　梅田　真理　氏　　　</a:t>
            </a:r>
            <a:endParaRPr lang="en-US" altLang="ja-JP" sz="2000" dirty="0">
              <a:latin typeface="UD デジタル 教科書体 NP-B" panose="02020700000000000000" pitchFamily="18" charset="-128"/>
              <a:ea typeface="UD デジタル 教科書体 NP-B" panose="02020700000000000000" pitchFamily="18" charset="-128"/>
            </a:endParaRPr>
          </a:p>
          <a:p>
            <a:r>
              <a:rPr lang="ja-JP" altLang="en-US" sz="2000" dirty="0">
                <a:latin typeface="UD デジタル 教科書体 NP-B" panose="02020700000000000000" pitchFamily="18" charset="-128"/>
                <a:ea typeface="UD デジタル 教科書体 NP-B" panose="02020700000000000000" pitchFamily="18" charset="-128"/>
              </a:rPr>
              <a:t>　　　　　　　　　　　　　　　　</a:t>
            </a:r>
            <a:endParaRPr lang="ja-JP" altLang="en-US" dirty="0"/>
          </a:p>
        </p:txBody>
      </p:sp>
      <p:sp>
        <p:nvSpPr>
          <p:cNvPr id="3" name="テキスト ボックス 2"/>
          <p:cNvSpPr txBox="1"/>
          <p:nvPr/>
        </p:nvSpPr>
        <p:spPr>
          <a:xfrm>
            <a:off x="19726" y="6373954"/>
            <a:ext cx="6741368" cy="2383473"/>
          </a:xfrm>
          <a:prstGeom prst="rect">
            <a:avLst/>
          </a:prstGeom>
          <a:noFill/>
          <a:ln w="38100">
            <a:noFill/>
          </a:ln>
        </p:spPr>
        <p:txBody>
          <a:bodyPr wrap="square" rtlCol="0">
            <a:spAutoFit/>
          </a:bodyPr>
          <a:lstStyle/>
          <a:p>
            <a:pPr>
              <a:lnSpc>
                <a:spcPts val="1800"/>
              </a:lnSpc>
            </a:pPr>
            <a:r>
              <a:rPr kumimoji="1" lang="ja-JP" altLang="en-US" sz="1100">
                <a:latin typeface="UD デジタル 教科書体 NP-B" panose="02020700000000000000" pitchFamily="18" charset="-128"/>
                <a:ea typeface="UD デジタル 教科書体 NP-B" panose="02020700000000000000" pitchFamily="18" charset="-128"/>
              </a:rPr>
              <a:t>☆申 </a:t>
            </a:r>
            <a:r>
              <a:rPr kumimoji="1" lang="ja-JP" altLang="en-US" sz="1100" dirty="0">
                <a:latin typeface="UD デジタル 教科書体 NP-B" panose="02020700000000000000" pitchFamily="18" charset="-128"/>
                <a:ea typeface="UD デジタル 教科書体 NP-B" panose="02020700000000000000" pitchFamily="18" charset="-128"/>
              </a:rPr>
              <a:t>込 方 法：ホームページにある参加申込方法をご覧の上，参加申込書を添付してお申し込みください。</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　　　　　　　</a:t>
            </a:r>
            <a:r>
              <a:rPr kumimoji="1" lang="ja-JP" altLang="en-US" sz="1100" u="sng" dirty="0">
                <a:latin typeface="UD デジタル 教科書体 NP-B" panose="02020700000000000000" pitchFamily="18" charset="-128"/>
                <a:ea typeface="UD デジタル 教科書体 NP-B" panose="02020700000000000000" pitchFamily="18" charset="-128"/>
              </a:rPr>
              <a:t>詳しくは本校ホームページをご覧下さい。</a:t>
            </a:r>
            <a:endParaRPr kumimoji="1" lang="en-US" altLang="ja-JP" sz="1100" u="sng" dirty="0">
              <a:latin typeface="UD デジタル 教科書体 NP-B" panose="02020700000000000000" pitchFamily="18" charset="-128"/>
              <a:ea typeface="UD デジタル 教科書体 NP-B" panose="02020700000000000000" pitchFamily="18" charset="-128"/>
            </a:endParaRPr>
          </a:p>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☆参加申込期間：</a:t>
            </a:r>
            <a:r>
              <a:rPr kumimoji="1" lang="ja-JP" altLang="en-US" sz="1100" u="sng" dirty="0">
                <a:latin typeface="UD デジタル 教科書体 NP-B" panose="02020700000000000000" pitchFamily="18" charset="-128"/>
                <a:ea typeface="UD デジタル 教科書体 NP-B" panose="02020700000000000000" pitchFamily="18" charset="-128"/>
              </a:rPr>
              <a:t>令和４年</a:t>
            </a:r>
            <a:r>
              <a:rPr kumimoji="1" lang="en-US" altLang="ja-JP" sz="1100" u="sng" dirty="0">
                <a:latin typeface="UD デジタル 教科書体 NP-B" panose="02020700000000000000" pitchFamily="18" charset="-128"/>
                <a:ea typeface="UD デジタル 教科書体 NP-B" panose="02020700000000000000" pitchFamily="18" charset="-128"/>
              </a:rPr>
              <a:t>7</a:t>
            </a:r>
            <a:r>
              <a:rPr kumimoji="1" lang="ja-JP" altLang="en-US" sz="1100" u="sng" dirty="0">
                <a:latin typeface="UD デジタル 教科書体 NP-B" panose="02020700000000000000" pitchFamily="18" charset="-128"/>
                <a:ea typeface="UD デジタル 教科書体 NP-B" panose="02020700000000000000" pitchFamily="18" charset="-128"/>
              </a:rPr>
              <a:t>月６日（水）～</a:t>
            </a:r>
            <a:r>
              <a:rPr kumimoji="1" lang="en-US" altLang="ja-JP" sz="1100" u="sng" dirty="0">
                <a:latin typeface="UD デジタル 教科書体 NP-B" panose="02020700000000000000" pitchFamily="18" charset="-128"/>
                <a:ea typeface="UD デジタル 教科書体 NP-B" panose="02020700000000000000" pitchFamily="18" charset="-128"/>
              </a:rPr>
              <a:t>7</a:t>
            </a:r>
            <a:r>
              <a:rPr kumimoji="1" lang="ja-JP" altLang="en-US" sz="1100" u="sng" dirty="0">
                <a:latin typeface="UD デジタル 教科書体 NP-B" panose="02020700000000000000" pitchFamily="18" charset="-128"/>
                <a:ea typeface="UD デジタル 教科書体 NP-B" panose="02020700000000000000" pitchFamily="18" charset="-128"/>
              </a:rPr>
              <a:t>月</a:t>
            </a:r>
            <a:r>
              <a:rPr kumimoji="1" lang="en-US" altLang="ja-JP" sz="1100" u="sng" dirty="0">
                <a:latin typeface="UD デジタル 教科書体 NP-B" panose="02020700000000000000" pitchFamily="18" charset="-128"/>
                <a:ea typeface="UD デジタル 教科書体 NP-B" panose="02020700000000000000" pitchFamily="18" charset="-128"/>
              </a:rPr>
              <a:t>2</a:t>
            </a:r>
            <a:r>
              <a:rPr kumimoji="1" lang="ja-JP" altLang="en-US" sz="1100" u="sng" dirty="0">
                <a:latin typeface="UD デジタル 教科書体 NP-B" panose="02020700000000000000" pitchFamily="18" charset="-128"/>
                <a:ea typeface="UD デジタル 教科書体 NP-B" panose="02020700000000000000" pitchFamily="18" charset="-128"/>
              </a:rPr>
              <a:t>０日（水）</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定員（７０名）を超えた場合には，オンデマンドでの視聴をお願いします。</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オンデマンドの動画は演習と質疑応答の場面は</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カットしたものとなります。公開期間は８月９</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日</a:t>
            </a: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火</a:t>
            </a: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から８月２３日</a:t>
            </a: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火</a:t>
            </a: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までです。</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本校会場での受講希望は先着順に受け付けます。</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同一校からのお申し込みは，</a:t>
            </a:r>
            <a:r>
              <a:rPr lang="en-US" altLang="ja-JP" sz="1100" dirty="0">
                <a:latin typeface="UD デジタル 教科書体 NP-B" panose="02020700000000000000" pitchFamily="18" charset="-128"/>
                <a:ea typeface="UD デジタル 教科書体 NP-B" panose="02020700000000000000" pitchFamily="18" charset="-128"/>
              </a:rPr>
              <a:t>2</a:t>
            </a:r>
            <a:r>
              <a:rPr lang="ja-JP" altLang="en-US" sz="1100" dirty="0">
                <a:latin typeface="UD デジタル 教科書体 NP-B" panose="02020700000000000000" pitchFamily="18" charset="-128"/>
                <a:ea typeface="UD デジタル 教科書体 NP-B" panose="02020700000000000000" pitchFamily="18" charset="-128"/>
              </a:rPr>
              <a:t>名以内とさせて</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いただきます。</a:t>
            </a:r>
            <a:endParaRPr lang="en-US" altLang="ja-JP" sz="1100" dirty="0">
              <a:latin typeface="UD デジタル 教科書体 NP-B" panose="02020700000000000000" pitchFamily="18" charset="-128"/>
              <a:ea typeface="UD デジタル 教科書体 NP-B" panose="02020700000000000000" pitchFamily="18" charset="-128"/>
            </a:endParaRPr>
          </a:p>
        </p:txBody>
      </p:sp>
      <p:pic>
        <p:nvPicPr>
          <p:cNvPr id="13" name="図 12"/>
          <p:cNvPicPr>
            <a:picLocks noChangeAspect="1"/>
          </p:cNvPicPr>
          <p:nvPr/>
        </p:nvPicPr>
        <p:blipFill rotWithShape="1">
          <a:blip r:embed="rId3"/>
          <a:srcRect t="12159" r="73989" b="46498"/>
          <a:stretch/>
        </p:blipFill>
        <p:spPr>
          <a:xfrm>
            <a:off x="5939983" y="6697124"/>
            <a:ext cx="730724" cy="652987"/>
          </a:xfrm>
          <a:prstGeom prst="rect">
            <a:avLst/>
          </a:prstGeom>
        </p:spPr>
      </p:pic>
    </p:spTree>
    <p:extLst>
      <p:ext uri="{BB962C8B-B14F-4D97-AF65-F5344CB8AC3E}">
        <p14:creationId xmlns:p14="http://schemas.microsoft.com/office/powerpoint/2010/main" val="35952695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1336</TotalTime>
  <Words>456</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Helvetica Neue</vt:lpstr>
      <vt:lpstr>ＭＳ ゴシック</vt:lpstr>
      <vt:lpstr>UD デジタル 教科書体 NK-R</vt:lpstr>
      <vt:lpstr>UD デジタル 教科書体 NP-B</vt:lpstr>
      <vt:lpstr>Arial</vt:lpstr>
      <vt:lpstr>Calibri</vt:lpstr>
      <vt:lpstr>Office ​​テーマ</vt:lpstr>
      <vt:lpstr>宮城県立古川支援学校公開講座（講演会） ほっと相談夏季研修会開催のご案内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宮城県立古川支援学校公開講座 特別支援教育地域支援推進事業　北部ブロック講演会　　　（古川支援学校，小牛田高等学園，聴覚支援学校小牛田校，石巻支援学校，気仙沼支援学校，迫支援学校）</dc:title>
  <dc:creator>furuyou14</dc:creator>
  <cp:lastModifiedBy>三浦 史子</cp:lastModifiedBy>
  <cp:revision>96</cp:revision>
  <cp:lastPrinted>2022-05-20T08:42:47Z</cp:lastPrinted>
  <dcterms:created xsi:type="dcterms:W3CDTF">2015-05-19T10:25:27Z</dcterms:created>
  <dcterms:modified xsi:type="dcterms:W3CDTF">2022-05-27T01:26:34Z</dcterms:modified>
</cp:coreProperties>
</file>